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>
  <p:sldMasterIdLst>
    <p:sldMasterId id="2147483656" r:id="rId1"/>
    <p:sldMasterId id="2147483668" r:id="rId2"/>
  </p:sldMasterIdLst>
  <p:notesMasterIdLst>
    <p:notesMasterId r:id="rId7"/>
  </p:notesMasterIdLst>
  <p:handoutMasterIdLst>
    <p:handoutMasterId r:id="rId8"/>
  </p:handoutMasterIdLst>
  <p:sldIdLst>
    <p:sldId id="262" r:id="rId3"/>
    <p:sldId id="258" r:id="rId4"/>
    <p:sldId id="259" r:id="rId5"/>
    <p:sldId id="260" r:id="rId6"/>
  </p:sldIdLst>
  <p:sldSz cx="9144000" cy="6858000" type="screen4x3"/>
  <p:notesSz cx="9928225" cy="6797675"/>
  <p:embeddedFontLst>
    <p:embeddedFont>
      <p:font typeface="DefusedLight" pitchFamily="2" charset="0"/>
      <p:regular r:id="rId9"/>
    </p:embeddedFont>
  </p:embeddedFont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FF"/>
    <a:srgbClr val="5F5F5F"/>
    <a:srgbClr val="808080"/>
    <a:srgbClr val="C0C0C0"/>
    <a:srgbClr val="858C93"/>
    <a:srgbClr val="6B7483"/>
    <a:srgbClr val="7777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413" autoAdjust="0"/>
    <p:restoredTop sz="94627" autoAdjust="0"/>
  </p:normalViewPr>
  <p:slideViewPr>
    <p:cSldViewPr snapToGrid="0">
      <p:cViewPr varScale="1">
        <p:scale>
          <a:sx n="99" d="100"/>
          <a:sy n="99" d="100"/>
        </p:scale>
        <p:origin x="-102" y="-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font" Target="fonts/font1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2231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3697" y="0"/>
            <a:ext cx="4302231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6612"/>
            <a:ext cx="4302231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3697" y="6456612"/>
            <a:ext cx="4302231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2DBBA23-B493-4737-A624-F382977B1E1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61189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2231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3697" y="0"/>
            <a:ext cx="4302231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3900" y="509588"/>
            <a:ext cx="3400425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2823" y="3228896"/>
            <a:ext cx="7942580" cy="3058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612"/>
            <a:ext cx="4302231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3697" y="6456612"/>
            <a:ext cx="4302231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58767DC-4CFD-4153-8DF1-3D633A95FA8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77941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F2A10F1-DDCE-40DB-888F-AE5B22E89089}" type="slidenum">
              <a:rPr lang="en-GB" smtClean="0"/>
              <a:pPr eaLnBrk="1" hangingPunct="1"/>
              <a:t>1</a:t>
            </a:fld>
            <a:endParaRPr lang="en-GB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5" name="Picture 5" descr="bg_keyline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 useBgFill="1"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4354" y="4109"/>
              <a:ext cx="286" cy="11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</p:grpSp>
      <p:sp>
        <p:nvSpPr>
          <p:cNvPr id="737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79388" y="258763"/>
            <a:ext cx="4178300" cy="1727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76213" y="3852863"/>
            <a:ext cx="4992687" cy="1752600"/>
          </a:xfrm>
        </p:spPr>
        <p:txBody>
          <a:bodyPr/>
          <a:lstStyle>
            <a:lvl1pPr marL="0" indent="0">
              <a:buFontTx/>
              <a:buNone/>
              <a:defRPr sz="2500">
                <a:latin typeface="DefusedLight" pitchFamily="2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7" name="Slide Number Placeholder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928B10-326C-494A-A31A-4DA9B8E0435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8198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30F496-8F28-4463-83CB-E6F8FE0B823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84107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16713" y="131763"/>
            <a:ext cx="2189162" cy="59928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6050" y="131763"/>
            <a:ext cx="6418263" cy="59928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1AE3B7-5EEC-465D-A0BE-8A776457E86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956059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8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5" name="Picture 5" descr="bg_keyline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 useBgFill="1"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4354" y="4109"/>
              <a:ext cx="286" cy="11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</p:grpSp>
      <p:sp>
        <p:nvSpPr>
          <p:cNvPr id="737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79388" y="258763"/>
            <a:ext cx="4178300" cy="1727200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76213" y="3852863"/>
            <a:ext cx="4992687" cy="1752600"/>
          </a:xfrm>
        </p:spPr>
        <p:txBody>
          <a:bodyPr/>
          <a:lstStyle>
            <a:lvl1pPr marL="0" indent="0">
              <a:buFontTx/>
              <a:buNone/>
              <a:defRPr sz="2300">
                <a:latin typeface="DefusedLight" pitchFamily="2" charset="0"/>
              </a:defRPr>
            </a:lvl1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7" name="Slide Number Placeholder 10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19E24-0B50-47FE-B210-A7193A91AA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04836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B2134D-1F33-4E4F-8421-150E572D6C2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237876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23D82-CD7C-463E-9E64-A2777AE34CF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445891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2133600"/>
            <a:ext cx="4090988" cy="3990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14888" y="2133600"/>
            <a:ext cx="4090987" cy="3990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F0B946-4EB3-4F87-8B0F-A96C27ABD8A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6" name="Date Placeholder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574354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77843A-B252-4A70-9BE9-185E0C90BA93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646802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A7717E-75DB-41C2-BF20-9DC44327212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4" name="Date Placeholder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35600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4704A-FA8C-4F03-BC83-CD03AACCA0D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3" name="Date Placeholder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968775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2D0CC9-A2D6-46A8-A0F8-88DFD8D0A4A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6" name="Date Placeholder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76078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3ABEBD-567A-456B-81E1-5CC97F02ED5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653237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845E2-6DC7-4480-89C3-37108F2ABF9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6" name="Date Placeholder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323637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42B6F3-C8CA-41C8-9870-AABE2375485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386945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16713" y="131763"/>
            <a:ext cx="2189162" cy="59928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6050" y="131763"/>
            <a:ext cx="6418263" cy="59928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C34605-6909-4DB9-8EA2-1FE143821B1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41250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78D51-9B98-48E3-8F9F-0134C8CA751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96567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2133600"/>
            <a:ext cx="4090988" cy="3990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14888" y="2133600"/>
            <a:ext cx="4090987" cy="3990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95A8BD-BB55-43EB-B60C-B048E865492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6" name="Date Placeholder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91190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E35100-1364-4D9F-836F-46E14FD9A93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90406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782E4-5462-4403-B4CE-7769F9BC180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4" name="Date Placeholder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21631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6C4DA8-8E3B-45C6-9CC8-B6C1CED9B9E3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3" name="Date Placeholder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86174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E9FFDF-6198-4820-BAF1-8595003DE94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6" name="Date Placeholder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60076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8728D5-909A-46AC-9923-D99AD1DA0ED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6" name="Date Placeholder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39657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1032" name="Picture 7" descr="bg_standard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 useBgFill="1">
          <p:nvSpPr>
            <p:cNvPr id="36877" name="Rectangle 13"/>
            <p:cNvSpPr>
              <a:spLocks noChangeArrowheads="1"/>
            </p:cNvSpPr>
            <p:nvPr/>
          </p:nvSpPr>
          <p:spPr bwMode="auto">
            <a:xfrm>
              <a:off x="4354" y="4109"/>
              <a:ext cx="286" cy="114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</p:grp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6050" y="131763"/>
            <a:ext cx="42068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2133600"/>
            <a:ext cx="8334375" cy="399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Click to edit Master text styles</a:t>
            </a:r>
          </a:p>
          <a:p>
            <a:pPr lvl="2"/>
            <a:r>
              <a:rPr lang="en-GB" smtClean="0"/>
              <a:t>Click to edit Master text styles</a:t>
            </a:r>
          </a:p>
          <a:p>
            <a:pPr lvl="3"/>
            <a:r>
              <a:rPr lang="en-GB" smtClean="0"/>
              <a:t>Click to edit Master text styles</a:t>
            </a:r>
          </a:p>
          <a:p>
            <a:pPr lvl="4"/>
            <a:r>
              <a:rPr lang="en-GB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42875" y="6423025"/>
            <a:ext cx="10795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70D26DE-E43A-4080-944B-39ADBF82458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2"/>
          </p:nvPr>
        </p:nvSpPr>
        <p:spPr>
          <a:xfrm>
            <a:off x="581025" y="6423025"/>
            <a:ext cx="1620838" cy="365125"/>
          </a:xfrm>
          <a:prstGeom prst="rect">
            <a:avLst/>
          </a:prstGeom>
        </p:spPr>
        <p:txBody>
          <a:bodyPr vert="horz" lIns="91440" tIns="45720" rIns="36000" bIns="45720" rtlCol="0" anchor="ctr"/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en-US" sz="1200" b="0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3"/>
          </p:nvPr>
        </p:nvSpPr>
        <p:spPr>
          <a:xfrm>
            <a:off x="1768475" y="6423025"/>
            <a:ext cx="5607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lang="en-GB" sz="1200" b="0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35" r:id="rId1"/>
    <p:sldLayoutId id="2147484215" r:id="rId2"/>
    <p:sldLayoutId id="2147484216" r:id="rId3"/>
    <p:sldLayoutId id="2147484217" r:id="rId4"/>
    <p:sldLayoutId id="2147484218" r:id="rId5"/>
    <p:sldLayoutId id="2147484219" r:id="rId6"/>
    <p:sldLayoutId id="2147484220" r:id="rId7"/>
    <p:sldLayoutId id="2147484221" r:id="rId8"/>
    <p:sldLayoutId id="2147484222" r:id="rId9"/>
    <p:sldLayoutId id="2147484223" r:id="rId10"/>
    <p:sldLayoutId id="2147484224" r:id="rId11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DefusedLight" pitchFamily="2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DefusedLight" pitchFamily="2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DefusedLight" pitchFamily="2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DefusedLight" pitchFamily="2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DefusedLight" pitchFamily="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DefusedLight" pitchFamily="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DefusedLight" pitchFamily="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bg1"/>
          </a:solidFill>
          <a:latin typeface="DefusedLight" pitchFamily="2" charset="0"/>
        </a:defRPr>
      </a:lvl9pPr>
    </p:titleStyle>
    <p:bodyStyle>
      <a:lvl1pPr marL="269875" indent="-269875" algn="l" rtl="0" eaLnBrk="1" fontAlgn="base" hangingPunct="1">
        <a:spcBef>
          <a:spcPct val="20000"/>
        </a:spcBef>
        <a:spcAft>
          <a:spcPct val="0"/>
        </a:spcAft>
        <a:buChar char="•"/>
        <a:defRPr sz="2600">
          <a:solidFill>
            <a:srgbClr val="777777"/>
          </a:solidFill>
          <a:latin typeface="+mn-lt"/>
          <a:ea typeface="+mn-ea"/>
          <a:cs typeface="+mn-cs"/>
        </a:defRPr>
      </a:lvl1pPr>
      <a:lvl2pPr marL="825500" indent="-285750" algn="l" rtl="0" eaLnBrk="1" fontAlgn="base" hangingPunct="1">
        <a:spcBef>
          <a:spcPct val="20000"/>
        </a:spcBef>
        <a:spcAft>
          <a:spcPct val="0"/>
        </a:spcAft>
        <a:buChar char="•"/>
        <a:defRPr sz="2600">
          <a:solidFill>
            <a:srgbClr val="777777"/>
          </a:solidFill>
          <a:latin typeface="+mn-lt"/>
        </a:defRPr>
      </a:lvl2pPr>
      <a:lvl3pPr marL="1233488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777777"/>
          </a:solidFill>
          <a:latin typeface="+mn-lt"/>
        </a:defRPr>
      </a:lvl3pPr>
      <a:lvl4pPr marL="1641475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777777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777777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777777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777777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777777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777777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2056" name="Group 21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pic>
            <p:nvPicPr>
              <p:cNvPr id="2058" name="Picture 7" descr="bg_standard"/>
              <p:cNvPicPr>
                <a:picLocks noChangeAspect="1" noChangeArrowheads="1"/>
              </p:cNvPicPr>
              <p:nvPr/>
            </p:nvPicPr>
            <p:blipFill>
              <a:blip r:embed="rId1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5760" cy="43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 useBgFill="1">
            <p:nvSpPr>
              <p:cNvPr id="36877" name="Rectangle 13"/>
              <p:cNvSpPr>
                <a:spLocks noChangeArrowheads="1"/>
              </p:cNvSpPr>
              <p:nvPr/>
            </p:nvSpPr>
            <p:spPr bwMode="auto">
              <a:xfrm>
                <a:off x="4354" y="4109"/>
                <a:ext cx="286" cy="114"/>
              </a:xfrm>
              <a:prstGeom prst="rect">
                <a:avLst/>
              </a:prstGeom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GB">
                  <a:solidFill>
                    <a:srgbClr val="000000"/>
                  </a:solidFill>
                </a:endParaRPr>
              </a:p>
            </p:txBody>
          </p:sp>
        </p:grpSp>
        <p:sp useBgFill="1">
          <p:nvSpPr>
            <p:cNvPr id="36883" name="Rectangle 19"/>
            <p:cNvSpPr>
              <a:spLocks noChangeArrowheads="1"/>
            </p:cNvSpPr>
            <p:nvPr/>
          </p:nvSpPr>
          <p:spPr bwMode="auto">
            <a:xfrm>
              <a:off x="0" y="0"/>
              <a:ext cx="2880" cy="1533"/>
            </a:xfrm>
            <a:prstGeom prst="rect">
              <a:avLst/>
            </a:prstGeom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GB">
                <a:solidFill>
                  <a:srgbClr val="000000"/>
                </a:solidFill>
              </a:endParaRPr>
            </a:p>
          </p:txBody>
        </p:sp>
      </p:grpSp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6050" y="131763"/>
            <a:ext cx="65817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500" y="2133600"/>
            <a:ext cx="8334375" cy="3990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Click to edit Master text styles</a:t>
            </a:r>
          </a:p>
          <a:p>
            <a:pPr lvl="2"/>
            <a:r>
              <a:rPr lang="en-GB" smtClean="0"/>
              <a:t>Click to edit Master text styles</a:t>
            </a:r>
          </a:p>
          <a:p>
            <a:pPr lvl="3"/>
            <a:r>
              <a:rPr lang="en-GB" smtClean="0"/>
              <a:t>Click to edit Master text styles</a:t>
            </a:r>
          </a:p>
          <a:p>
            <a:pPr lvl="4"/>
            <a:r>
              <a:rPr lang="en-GB" smtClean="0"/>
              <a:t>Click to edit Master text styles</a:t>
            </a:r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42875" y="6423025"/>
            <a:ext cx="10795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7F938CC-C5A1-4E77-B7F8-869C9D33D277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16" name="Date Placeholder 7"/>
          <p:cNvSpPr>
            <a:spLocks noGrp="1"/>
          </p:cNvSpPr>
          <p:nvPr>
            <p:ph type="dt" sz="half" idx="2"/>
          </p:nvPr>
        </p:nvSpPr>
        <p:spPr>
          <a:xfrm>
            <a:off x="579438" y="6423025"/>
            <a:ext cx="16208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lang="en-US" sz="1200" b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7" name="Footer Placeholder 8"/>
          <p:cNvSpPr>
            <a:spLocks noGrp="1"/>
          </p:cNvSpPr>
          <p:nvPr>
            <p:ph type="ftr" sz="quarter" idx="3"/>
          </p:nvPr>
        </p:nvSpPr>
        <p:spPr>
          <a:xfrm>
            <a:off x="1768475" y="6423025"/>
            <a:ext cx="5607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lang="en-GB" sz="1200" b="0" kern="12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36" r:id="rId1"/>
    <p:sldLayoutId id="2147484225" r:id="rId2"/>
    <p:sldLayoutId id="2147484226" r:id="rId3"/>
    <p:sldLayoutId id="2147484227" r:id="rId4"/>
    <p:sldLayoutId id="2147484228" r:id="rId5"/>
    <p:sldLayoutId id="2147484229" r:id="rId6"/>
    <p:sldLayoutId id="2147484230" r:id="rId7"/>
    <p:sldLayoutId id="2147484231" r:id="rId8"/>
    <p:sldLayoutId id="2147484232" r:id="rId9"/>
    <p:sldLayoutId id="2147484233" r:id="rId10"/>
    <p:sldLayoutId id="2147484234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777777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777777"/>
          </a:solidFill>
          <a:latin typeface="DefusedLight" pitchFamily="2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777777"/>
          </a:solidFill>
          <a:latin typeface="DefusedLight" pitchFamily="2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777777"/>
          </a:solidFill>
          <a:latin typeface="DefusedLight" pitchFamily="2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rgbClr val="777777"/>
          </a:solidFill>
          <a:latin typeface="DefusedLight" pitchFamily="2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777777"/>
          </a:solidFill>
          <a:latin typeface="DefusedLight" pitchFamily="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777777"/>
          </a:solidFill>
          <a:latin typeface="DefusedLight" pitchFamily="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777777"/>
          </a:solidFill>
          <a:latin typeface="DefusedLight" pitchFamily="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777777"/>
          </a:solidFill>
          <a:latin typeface="DefusedLight" pitchFamily="2" charset="0"/>
        </a:defRPr>
      </a:lvl9pPr>
    </p:titleStyle>
    <p:bodyStyle>
      <a:lvl1pPr marL="269875" indent="-269875" algn="l" rtl="0" eaLnBrk="0" fontAlgn="base" hangingPunct="0">
        <a:spcBef>
          <a:spcPct val="20000"/>
        </a:spcBef>
        <a:spcAft>
          <a:spcPct val="0"/>
        </a:spcAft>
        <a:buChar char="•"/>
        <a:defRPr sz="2600">
          <a:solidFill>
            <a:srgbClr val="808080"/>
          </a:solidFill>
          <a:latin typeface="+mn-lt"/>
          <a:ea typeface="+mn-ea"/>
          <a:cs typeface="+mn-cs"/>
        </a:defRPr>
      </a:lvl1pPr>
      <a:lvl2pPr marL="825500" indent="-285750" algn="l" rtl="0" eaLnBrk="0" fontAlgn="base" hangingPunct="0">
        <a:spcBef>
          <a:spcPct val="20000"/>
        </a:spcBef>
        <a:spcAft>
          <a:spcPct val="0"/>
        </a:spcAft>
        <a:buChar char="•"/>
        <a:defRPr sz="2600">
          <a:solidFill>
            <a:srgbClr val="808080"/>
          </a:solidFill>
          <a:latin typeface="+mn-lt"/>
        </a:defRPr>
      </a:lvl2pPr>
      <a:lvl3pPr marL="1233488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808080"/>
          </a:solidFill>
          <a:latin typeface="+mn-lt"/>
        </a:defRPr>
      </a:lvl3pPr>
      <a:lvl4pPr marL="1641475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808080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808080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808080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808080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808080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80808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5" descr="overla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blipFill dpi="0" rotWithShape="0">
            <a:blip r:embed="rId4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 useBgFill="1">
        <p:nvSpPr>
          <p:cNvPr id="7171" name="Rectangle 6"/>
          <p:cNvSpPr>
            <a:spLocks noChangeArrowheads="1"/>
          </p:cNvSpPr>
          <p:nvPr/>
        </p:nvSpPr>
        <p:spPr bwMode="auto">
          <a:xfrm>
            <a:off x="6911975" y="6523038"/>
            <a:ext cx="454025" cy="180975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75888"/>
            <a:ext cx="4178300" cy="1727200"/>
          </a:xfrm>
        </p:spPr>
        <p:txBody>
          <a:bodyPr/>
          <a:lstStyle/>
          <a:p>
            <a:pPr eaLnBrk="1" hangingPunct="1"/>
            <a:r>
              <a:rPr lang="en-US" dirty="0" smtClean="0"/>
              <a:t>Research Data Management Project</a:t>
            </a:r>
            <a:r>
              <a:rPr lang="en-US" sz="1900" dirty="0" smtClean="0"/>
              <a:t/>
            </a:r>
            <a:br>
              <a:rPr lang="en-US" sz="1900" dirty="0" smtClean="0"/>
            </a:br>
            <a:r>
              <a:rPr lang="en-US" sz="1400" dirty="0" smtClean="0"/>
              <a:t/>
            </a:r>
            <a:br>
              <a:rPr lang="en-US" sz="1400" dirty="0" smtClean="0"/>
            </a:br>
            <a:r>
              <a:rPr lang="en-US" sz="1600" dirty="0" err="1" smtClean="0"/>
              <a:t>Gio</a:t>
            </a:r>
            <a:r>
              <a:rPr lang="en-US" sz="1600" dirty="0" smtClean="0"/>
              <a:t> </a:t>
            </a:r>
            <a:r>
              <a:rPr lang="en-US" sz="1600" dirty="0" err="1" smtClean="0"/>
              <a:t>Lusignani</a:t>
            </a:r>
            <a:r>
              <a:rPr lang="en-US" sz="1600" dirty="0" smtClean="0"/>
              <a:t>, Director of IT</a:t>
            </a:r>
            <a:br>
              <a:rPr lang="en-US" sz="1600" dirty="0" smtClean="0"/>
            </a:br>
            <a:r>
              <a:rPr lang="en-US" sz="1600" dirty="0" smtClean="0"/>
              <a:t>Simon Bevan, Director of Library Services</a:t>
            </a:r>
          </a:p>
        </p:txBody>
      </p:sp>
    </p:spTree>
    <p:extLst>
      <p:ext uri="{BB962C8B-B14F-4D97-AF65-F5344CB8AC3E}">
        <p14:creationId xmlns:p14="http://schemas.microsoft.com/office/powerpoint/2010/main" val="336118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University Policy for Research Data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200" dirty="0"/>
              <a:t>C</a:t>
            </a:r>
            <a:r>
              <a:rPr lang="en-GB" sz="2200" dirty="0" smtClean="0"/>
              <a:t>ompliance with RCUK, especially EPSRC by May 2015</a:t>
            </a:r>
          </a:p>
          <a:p>
            <a:r>
              <a:rPr lang="en-GB" sz="2200" dirty="0" smtClean="0"/>
              <a:t>Research proposals to include data collection, storage, on-going preservation/ management and totals support costs fully accounted</a:t>
            </a:r>
          </a:p>
          <a:p>
            <a:r>
              <a:rPr lang="en-GB" sz="2200" dirty="0" smtClean="0"/>
              <a:t>Subject metadata to be recorded and made available to other researchers</a:t>
            </a:r>
          </a:p>
          <a:p>
            <a:r>
              <a:rPr lang="en-GB" sz="2200" dirty="0" smtClean="0"/>
              <a:t>Researchers to manage the data to ensure it is fit for the life of the project</a:t>
            </a:r>
          </a:p>
          <a:p>
            <a:r>
              <a:rPr lang="en-GB" sz="2200" dirty="0" smtClean="0"/>
              <a:t>Use of University IT storage and research systems</a:t>
            </a:r>
          </a:p>
          <a:p>
            <a:r>
              <a:rPr lang="en-GB" sz="2200" dirty="0" smtClean="0"/>
              <a:t>Data sharing plan to consider IPR, </a:t>
            </a:r>
            <a:r>
              <a:rPr lang="en-GB" sz="2200" dirty="0" err="1" smtClean="0"/>
              <a:t>etc</a:t>
            </a:r>
            <a:endParaRPr lang="en-GB" sz="2200" dirty="0" smtClean="0"/>
          </a:p>
          <a:p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2054830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RDM project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8501" y="2104725"/>
            <a:ext cx="8062361" cy="4267200"/>
          </a:xfrm>
        </p:spPr>
        <p:txBody>
          <a:bodyPr/>
          <a:lstStyle/>
          <a:p>
            <a:r>
              <a:rPr lang="en-GB" sz="2200" dirty="0" smtClean="0"/>
              <a:t>Project team setup to define processes and systems</a:t>
            </a:r>
          </a:p>
          <a:p>
            <a:r>
              <a:rPr lang="en-GB" sz="2200" dirty="0" smtClean="0"/>
              <a:t>Reps from key Schools and support functions</a:t>
            </a:r>
          </a:p>
          <a:p>
            <a:r>
              <a:rPr lang="en-GB" sz="2200" dirty="0" smtClean="0"/>
              <a:t>Data audit to identify storage requirements</a:t>
            </a:r>
          </a:p>
          <a:p>
            <a:r>
              <a:rPr lang="en-GB" sz="2200" dirty="0" smtClean="0"/>
              <a:t>Current grant proposal processes documented for one school in order to understand how they need to be developed</a:t>
            </a:r>
          </a:p>
          <a:p>
            <a:r>
              <a:rPr lang="en-GB" sz="2200" dirty="0" smtClean="0"/>
              <a:t>Review of published data and best practices (e.g. collaborative projects)</a:t>
            </a:r>
          </a:p>
          <a:p>
            <a:r>
              <a:rPr lang="en-GB" sz="2200" dirty="0" smtClean="0"/>
              <a:t>Possible development of </a:t>
            </a:r>
            <a:r>
              <a:rPr lang="en-GB" sz="2200" dirty="0" err="1" smtClean="0"/>
              <a:t>Dspace</a:t>
            </a:r>
            <a:r>
              <a:rPr lang="en-GB" sz="2200" dirty="0" smtClean="0"/>
              <a:t> system for managing published data</a:t>
            </a:r>
          </a:p>
          <a:p>
            <a:r>
              <a:rPr lang="en-GB" sz="2200" dirty="0" smtClean="0"/>
              <a:t>Understand what support can be provided to researchers (e.g. information on intranet, data curation)</a:t>
            </a:r>
          </a:p>
          <a:p>
            <a:endParaRPr lang="en-GB" sz="2200" dirty="0" smtClean="0"/>
          </a:p>
          <a:p>
            <a:endParaRPr lang="en-GB" sz="2200" dirty="0" smtClean="0"/>
          </a:p>
          <a:p>
            <a:endParaRPr lang="en-GB" sz="2200" dirty="0" smtClean="0"/>
          </a:p>
          <a:p>
            <a:endParaRPr lang="en-GB" sz="2200" dirty="0"/>
          </a:p>
        </p:txBody>
      </p:sp>
    </p:spTree>
    <p:extLst>
      <p:ext uri="{BB962C8B-B14F-4D97-AF65-F5344CB8AC3E}">
        <p14:creationId xmlns:p14="http://schemas.microsoft.com/office/powerpoint/2010/main" val="18486059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Project team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" y="2569945"/>
            <a:ext cx="8334375" cy="3554630"/>
          </a:xfrm>
        </p:spPr>
        <p:txBody>
          <a:bodyPr/>
          <a:lstStyle/>
          <a:p>
            <a:r>
              <a:rPr lang="en-GB" sz="2200" dirty="0" smtClean="0"/>
              <a:t>Steve Hallett, SAS</a:t>
            </a:r>
          </a:p>
          <a:p>
            <a:r>
              <a:rPr lang="en-GB" sz="2200" dirty="0" smtClean="0"/>
              <a:t>Chris Thompson, SoE</a:t>
            </a:r>
          </a:p>
          <a:p>
            <a:r>
              <a:rPr lang="en-GB" sz="2200" dirty="0" smtClean="0"/>
              <a:t>Seamus Higson, CRH</a:t>
            </a:r>
          </a:p>
          <a:p>
            <a:r>
              <a:rPr lang="en-GB" sz="2200" dirty="0" smtClean="0"/>
              <a:t>Anne Knight/John </a:t>
            </a:r>
            <a:r>
              <a:rPr lang="en-GB" sz="2200" dirty="0"/>
              <a:t>H</a:t>
            </a:r>
            <a:r>
              <a:rPr lang="en-GB" sz="2200" dirty="0" smtClean="0"/>
              <a:t>arrington (Library), Ed Poll/Gary Dooley (IT) and Ian Sibbald (Finance)</a:t>
            </a:r>
          </a:p>
          <a:p>
            <a:r>
              <a:rPr lang="en-GB" sz="2200" dirty="0" smtClean="0"/>
              <a:t>Project leads: </a:t>
            </a:r>
            <a:r>
              <a:rPr lang="en-GB" sz="2200" dirty="0" err="1" smtClean="0"/>
              <a:t>Gio</a:t>
            </a:r>
            <a:r>
              <a:rPr lang="en-GB" sz="2200" dirty="0" smtClean="0"/>
              <a:t> </a:t>
            </a:r>
            <a:r>
              <a:rPr lang="en-GB" sz="2200" dirty="0" err="1" smtClean="0"/>
              <a:t>Lusignani</a:t>
            </a:r>
            <a:r>
              <a:rPr lang="en-GB" sz="2200" dirty="0" smtClean="0"/>
              <a:t> &amp; Simon Bevan</a:t>
            </a:r>
          </a:p>
        </p:txBody>
      </p:sp>
    </p:spTree>
    <p:extLst>
      <p:ext uri="{BB962C8B-B14F-4D97-AF65-F5344CB8AC3E}">
        <p14:creationId xmlns:p14="http://schemas.microsoft.com/office/powerpoint/2010/main" val="3567926432"/>
      </p:ext>
    </p:extLst>
  </p:cSld>
  <p:clrMapOvr>
    <a:masterClrMapping/>
  </p:clrMapOvr>
</p:sld>
</file>

<file path=ppt/theme/theme1.xml><?xml version="1.0" encoding="utf-8"?>
<a:theme xmlns:a="http://schemas.openxmlformats.org/drawingml/2006/main" name="Cranfield">
  <a:themeElements>
    <a:clrScheme name="CranfieldPreferred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ranfieldPreferred">
      <a:majorFont>
        <a:latin typeface="DefusedLight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ranfieldPreferre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nfieldPreferred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nfieldPreferred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nfieldPreferred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nfieldPreferred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nfieldPreferred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nfieldPreferred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nfieldPreferred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nfieldPreferred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nfieldPreferred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nfieldPreferred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nfieldPreferred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ranfieldPlain">
  <a:themeElements>
    <a:clrScheme name="Picture Cranfield Brand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icture Cranfield Brand">
      <a:majorFont>
        <a:latin typeface="DefusedLight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cture Cranfield Bran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cture Cranfield Brand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cture Cranfield Brand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cture Cranfield Brand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cture Cranfield Brand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cture Cranfield Brand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cture Cranfield Brand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cture Cranfield Brand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cture Cranfield Brand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cture Cranfield Brand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cture Cranfield Brand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cture Cranfield Brand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Cranfield</Template>
  <TotalTime>56</TotalTime>
  <Words>202</Words>
  <Application>Microsoft Office PowerPoint</Application>
  <PresentationFormat>On-screen Show (4:3)</PresentationFormat>
  <Paragraphs>25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DefusedLight</vt:lpstr>
      <vt:lpstr>Cranfield</vt:lpstr>
      <vt:lpstr>CranfieldPlain</vt:lpstr>
      <vt:lpstr>Research Data Management Project  Gio Lusignani, Director of IT Simon Bevan, Director of Library Services</vt:lpstr>
      <vt:lpstr>University Policy for Research Data</vt:lpstr>
      <vt:lpstr>RDM project</vt:lpstr>
      <vt:lpstr>Project team</vt:lpstr>
    </vt:vector>
  </TitlesOfParts>
  <Company>Cranfield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Data Management Project</dc:title>
  <dc:creator>Lusignani, Gio</dc:creator>
  <cp:lastModifiedBy>Lusignani, Gio</cp:lastModifiedBy>
  <cp:revision>5</cp:revision>
  <cp:lastPrinted>2013-09-10T09:16:01Z</cp:lastPrinted>
  <dcterms:created xsi:type="dcterms:W3CDTF">2013-09-10T08:07:46Z</dcterms:created>
  <dcterms:modified xsi:type="dcterms:W3CDTF">2013-09-10T09:17:05Z</dcterms:modified>
</cp:coreProperties>
</file>